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7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3" r:id="rId3"/>
    <p:sldId id="274" r:id="rId4"/>
    <p:sldId id="517" r:id="rId5"/>
    <p:sldId id="272" r:id="rId6"/>
    <p:sldId id="258" r:id="rId7"/>
    <p:sldId id="280" r:id="rId8"/>
    <p:sldId id="281" r:id="rId9"/>
    <p:sldId id="282" r:id="rId10"/>
    <p:sldId id="285" r:id="rId11"/>
    <p:sldId id="283" r:id="rId12"/>
    <p:sldId id="284" r:id="rId13"/>
    <p:sldId id="275" r:id="rId14"/>
    <p:sldId id="276" r:id="rId15"/>
    <p:sldId id="278" r:id="rId16"/>
    <p:sldId id="277" r:id="rId17"/>
    <p:sldId id="279" r:id="rId18"/>
    <p:sldId id="263" r:id="rId19"/>
    <p:sldId id="266" r:id="rId20"/>
    <p:sldId id="290" r:id="rId21"/>
    <p:sldId id="291" r:id="rId22"/>
    <p:sldId id="292" r:id="rId23"/>
    <p:sldId id="288" r:id="rId24"/>
    <p:sldId id="293" r:id="rId2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23B"/>
    <a:srgbClr val="1F497D"/>
    <a:srgbClr val="33889F"/>
    <a:srgbClr val="78953D"/>
    <a:srgbClr val="3389A1"/>
    <a:srgbClr val="399AB5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6" autoAdjust="0"/>
    <p:restoredTop sz="88723" autoAdjust="0"/>
  </p:normalViewPr>
  <p:slideViewPr>
    <p:cSldViewPr showGuides="1">
      <p:cViewPr>
        <p:scale>
          <a:sx n="89" d="100"/>
          <a:sy n="89" d="100"/>
        </p:scale>
        <p:origin x="1132" y="100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72af7415c00bfb9/Papers/MediaEditorial/SlicerPlatformSourceCode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or\Documents\Dropbox\CANARIE%202B%202018\Proposal\Figs\SlicerPlatformSourceCodeStats-SlicerRT_v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 err="1"/>
              <a:t>LineS</a:t>
            </a:r>
            <a:r>
              <a:rPr lang="en-CA" dirty="0"/>
              <a:t> of source code - </a:t>
            </a:r>
            <a:r>
              <a:rPr lang="en-CA" sz="1600" b="1" i="0" u="none" strike="noStrike" cap="all" baseline="0" dirty="0">
                <a:effectLst/>
              </a:rPr>
              <a:t>Illustrated through </a:t>
            </a:r>
            <a:r>
              <a:rPr lang="en-CA" sz="1600" b="1" i="0" u="none" strike="noStrike" cap="all" baseline="0" dirty="0" err="1">
                <a:effectLst/>
              </a:rPr>
              <a:t>lumpnav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493885109821436E-2"/>
          <c:y val="0.17459149826292356"/>
          <c:w val="0.83646707922195118"/>
          <c:h val="0.73553858722770638"/>
        </c:manualLayout>
      </c:layout>
      <c:ofPieChart>
        <c:ofPieType val="bar"/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gapWidth val="252"/>
        <c:splitType val="pos"/>
        <c:splitPos val="3"/>
        <c:secondPieSize val="8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Lines of source code in a Slicer-based application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493885109821436E-2"/>
          <c:y val="0.17459149826292356"/>
          <c:w val="0.83646707922195118"/>
          <c:h val="0.7355385872277063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Lines of source code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B59-488E-A379-6A458D42EC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B59-488E-A379-6A458D42EC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B59-488E-A379-6A458D42EC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B59-488E-A379-6A458D42EC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B59-488E-A379-6A458D42EC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B59-488E-A379-6A458D42ECB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B59-488E-A379-6A458D42ECB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EB59-488E-A379-6A458D42ECB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EB59-488E-A379-6A458D42ECB9}"/>
              </c:ext>
            </c:extLst>
          </c:dPt>
          <c:dPt>
            <c:idx val="9"/>
            <c:bubble3D val="0"/>
            <c:explosion val="5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EB59-488E-A379-6A458D42ECB9}"/>
              </c:ext>
            </c:extLst>
          </c:dPt>
          <c:dPt>
            <c:idx val="10"/>
            <c:bubble3D val="0"/>
            <c:explosion val="14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EB59-488E-A379-6A458D42ECB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EB59-488E-A379-6A458D42ECB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EB59-488E-A379-6A458D42ECB9}"/>
              </c:ext>
            </c:extLst>
          </c:dPt>
          <c:dLbls>
            <c:dLbl>
              <c:idx val="0"/>
              <c:layout>
                <c:manualLayout>
                  <c:x val="7.0060200744541338E-3"/>
                  <c:y val="0.1829456917669066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59-488E-A379-6A458D42ECB9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B59-488E-A379-6A458D42ECB9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B59-488E-A379-6A458D42ECB9}"/>
                </c:ext>
              </c:extLst>
            </c:dLbl>
            <c:dLbl>
              <c:idx val="3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B59-488E-A379-6A458D42ECB9}"/>
                </c:ext>
              </c:extLst>
            </c:dLbl>
            <c:dLbl>
              <c:idx val="4"/>
              <c:layout>
                <c:manualLayout>
                  <c:x val="-2.788427717586291E-2"/>
                  <c:y val="-1.177336003815681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59-488E-A379-6A458D42ECB9}"/>
                </c:ext>
              </c:extLst>
            </c:dLbl>
            <c:dLbl>
              <c:idx val="5"/>
              <c:layout>
                <c:manualLayout>
                  <c:x val="-7.4358072468967583E-3"/>
                  <c:y val="-4.120676013354884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B59-488E-A379-6A458D42ECB9}"/>
                </c:ext>
              </c:extLst>
            </c:dLbl>
            <c:dLbl>
              <c:idx val="6"/>
              <c:layout>
                <c:manualLayout>
                  <c:x val="-7.5432458791649124E-3"/>
                  <c:y val="-2.7539465090828746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B59-488E-A379-6A458D42ECB9}"/>
                </c:ext>
              </c:extLst>
            </c:dLbl>
            <c:dLbl>
              <c:idx val="7"/>
              <c:layout>
                <c:manualLayout>
                  <c:x val="9.0186388462086167E-2"/>
                  <c:y val="-0.16584909797057865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B59-488E-A379-6A458D42ECB9}"/>
                </c:ext>
              </c:extLst>
            </c:dLbl>
            <c:dLbl>
              <c:idx val="8"/>
              <c:layout>
                <c:manualLayout>
                  <c:x val="5.0363834926835611E-2"/>
                  <c:y val="-0.1240126484822331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B59-488E-A379-6A458D42ECB9}"/>
                </c:ext>
              </c:extLst>
            </c:dLbl>
            <c:dLbl>
              <c:idx val="9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EB59-488E-A379-6A458D42ECB9}"/>
                </c:ext>
              </c:extLst>
            </c:dLbl>
            <c:dLbl>
              <c:idx val="1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EB59-488E-A379-6A458D42ECB9}"/>
                </c:ext>
              </c:extLst>
            </c:dLbl>
            <c:dLbl>
              <c:idx val="11"/>
              <c:layout>
                <c:manualLayout>
                  <c:x val="-1.2844221758953445E-16"/>
                  <c:y val="5.048254201929233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59-488E-A379-6A458D42ECB9}"/>
                </c:ext>
              </c:extLst>
            </c:dLbl>
            <c:dLbl>
              <c:idx val="1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SlicerRT</a:t>
                    </a:r>
                    <a:r>
                      <a:rPr lang="en-US" baseline="0"/>
                      <a:t>
</a:t>
                    </a:r>
                    <a:fld id="{5189FB41-81C0-4CD6-9C3C-D104B4C06E7D}" type="PERCENTAGE">
                      <a:rPr lang="en-US" baseline="0"/>
                      <a:pPr>
                        <a:defRPr sz="100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9-EB59-488E-A379-6A458D42ECB9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BrainsTools</c:v>
                </c:pt>
                <c:pt idx="1">
                  <c:v>Qt (native)</c:v>
                </c:pt>
                <c:pt idx="2">
                  <c:v>VTK</c:v>
                </c:pt>
                <c:pt idx="3">
                  <c:v>ITK</c:v>
                </c:pt>
                <c:pt idx="4">
                  <c:v>Python</c:v>
                </c:pt>
                <c:pt idx="5">
                  <c:v>Numpy</c:v>
                </c:pt>
                <c:pt idx="6">
                  <c:v>DCMTK</c:v>
                </c:pt>
                <c:pt idx="7">
                  <c:v>3DSlicer core</c:v>
                </c:pt>
                <c:pt idx="8">
                  <c:v>CTK</c:v>
                </c:pt>
                <c:pt idx="9">
                  <c:v>SlicerRT core</c:v>
                </c:pt>
                <c:pt idx="10">
                  <c:v>Plastimatch </c:v>
                </c:pt>
                <c:pt idx="11">
                  <c:v>New App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146554</c:v>
                </c:pt>
                <c:pt idx="1">
                  <c:v>7719047</c:v>
                </c:pt>
                <c:pt idx="2">
                  <c:v>3256643</c:v>
                </c:pt>
                <c:pt idx="3">
                  <c:v>1385729</c:v>
                </c:pt>
                <c:pt idx="4">
                  <c:v>1008682</c:v>
                </c:pt>
                <c:pt idx="5">
                  <c:v>282397</c:v>
                </c:pt>
                <c:pt idx="6">
                  <c:v>573815</c:v>
                </c:pt>
                <c:pt idx="7">
                  <c:v>438176</c:v>
                </c:pt>
                <c:pt idx="8">
                  <c:v>179496</c:v>
                </c:pt>
                <c:pt idx="9">
                  <c:v>41641</c:v>
                </c:pt>
                <c:pt idx="10">
                  <c:v>125313</c:v>
                </c:pt>
                <c:pt idx="11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EB59-488E-A379-6A458D42ECB9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252"/>
        <c:splitType val="pos"/>
        <c:splitPos val="3"/>
        <c:secondPieSize val="8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2022-05-24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2022-05-24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ea typeface="ＭＳ Ｐゴシック" charset="0"/>
              </a:rPr>
              <a:t>The steps, from</a:t>
            </a:r>
            <a:r>
              <a:rPr lang="en-US" sz="1000" baseline="0" dirty="0">
                <a:ea typeface="ＭＳ Ｐゴシック" charset="0"/>
              </a:rPr>
              <a:t> a technological prototype, to a tool, ready for the clinic, often passes through the following thought process:</a:t>
            </a:r>
            <a:endParaRPr lang="en-U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1. </a:t>
            </a:r>
            <a:r>
              <a:rPr lang="es-ES" sz="1000" b="0" kern="1200" baseline="0" dirty="0" err="1"/>
              <a:t>For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1" kern="1200" baseline="0" dirty="0" err="1"/>
              <a:t>technological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prototype</a:t>
            </a:r>
            <a:r>
              <a:rPr lang="es-ES" sz="1000" b="1" kern="1200" baseline="0" dirty="0"/>
              <a:t> </a:t>
            </a:r>
            <a:r>
              <a:rPr lang="es-ES" sz="1000" b="0" kern="1200" baseline="0" dirty="0" err="1"/>
              <a:t>you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ask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yourself</a:t>
            </a:r>
            <a:r>
              <a:rPr lang="es-ES" sz="1000" b="0" kern="1200" baseline="0" dirty="0"/>
              <a:t>: </a:t>
            </a:r>
            <a:r>
              <a:rPr lang="en-US" sz="1000" dirty="0"/>
              <a:t>Can it be done? -&gt; Innovative, not robust, usually single developer</a:t>
            </a: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2. In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second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stage</a:t>
            </a:r>
            <a:r>
              <a:rPr lang="es-ES" sz="1000" b="0" kern="1200" baseline="0" dirty="0"/>
              <a:t>, </a:t>
            </a:r>
            <a:r>
              <a:rPr lang="es-ES" sz="1000" b="0" kern="1200" baseline="0" dirty="0" err="1"/>
              <a:t>when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protoype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will</a:t>
            </a:r>
            <a:r>
              <a:rPr lang="es-ES" sz="1000" b="0" kern="1200" baseline="0" dirty="0"/>
              <a:t> be </a:t>
            </a:r>
            <a:r>
              <a:rPr lang="es-ES" sz="1000" b="0" kern="1200" baseline="0" dirty="0" err="1"/>
              <a:t>used</a:t>
            </a:r>
            <a:r>
              <a:rPr lang="es-ES" sz="1000" b="0" kern="1200" baseline="0" dirty="0"/>
              <a:t> in </a:t>
            </a:r>
            <a:r>
              <a:rPr lang="es-ES" sz="1000" b="1" kern="1200" baseline="0" dirty="0" err="1"/>
              <a:t>biomedical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research</a:t>
            </a:r>
            <a:r>
              <a:rPr lang="es-ES" sz="1000" b="0" kern="1200" baseline="0" dirty="0"/>
              <a:t>: </a:t>
            </a:r>
            <a:r>
              <a:rPr lang="en-US" sz="1000" dirty="0"/>
              <a:t>Should it be done? -&gt; Usability, robustness, portability and openness</a:t>
            </a: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3. </a:t>
            </a:r>
            <a:r>
              <a:rPr lang="es-ES" sz="1000" b="0" kern="1200" baseline="0" dirty="0" err="1"/>
              <a:t>Finally</a:t>
            </a:r>
            <a:r>
              <a:rPr lang="es-ES" sz="1000" b="0" kern="1200" baseline="0" dirty="0"/>
              <a:t>, at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1" kern="1200" baseline="0" dirty="0" err="1"/>
              <a:t>clincial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stage</a:t>
            </a:r>
            <a:r>
              <a:rPr lang="es-ES" sz="1000" b="0" kern="1200" baseline="0" dirty="0"/>
              <a:t>, </a:t>
            </a:r>
            <a:r>
              <a:rPr lang="es-ES" sz="1000" b="0" kern="1200" baseline="0" dirty="0" err="1"/>
              <a:t>when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intial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prototype</a:t>
            </a:r>
            <a:r>
              <a:rPr lang="es-ES" sz="1000" b="0" kern="1200" baseline="0" dirty="0"/>
              <a:t> has </a:t>
            </a:r>
            <a:r>
              <a:rPr lang="es-ES" sz="1000" b="0" kern="1200" baseline="0" dirty="0" err="1"/>
              <a:t>passed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through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research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stage</a:t>
            </a:r>
            <a:r>
              <a:rPr lang="es-ES" sz="1000" b="0" kern="1200" baseline="0" dirty="0"/>
              <a:t>.</a:t>
            </a:r>
            <a:r>
              <a:rPr lang="en-US" sz="1000" dirty="0"/>
              <a:t> -&gt; FDA approved, supported, closed source</a:t>
            </a:r>
            <a:endParaRPr lang="es-ES" sz="1000" dirty="0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6254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Slicer</a:t>
            </a:r>
            <a:r>
              <a:rPr lang="en-CA" baseline="0" dirty="0"/>
              <a:t> supports many ways of importing and exporting data that one wants to visualize:</a:t>
            </a:r>
            <a:endParaRPr lang="en-CA" dirty="0"/>
          </a:p>
          <a:p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1. Through the DICOM (</a:t>
            </a:r>
            <a:r>
              <a:rPr lang="en-US" baseline="0" dirty="0"/>
              <a:t>is a standard for handling, storing, printing, and transmitting information in medical imaging.</a:t>
            </a:r>
            <a:r>
              <a:rPr lang="en-CA" baseline="0" dirty="0"/>
              <a:t>) importer (which supports … )</a:t>
            </a:r>
          </a:p>
          <a:p>
            <a:pPr marL="0" indent="0">
              <a:buNone/>
            </a:pPr>
            <a:r>
              <a:rPr lang="en-CA" dirty="0"/>
              <a:t>2. Common research data formats</a:t>
            </a:r>
          </a:p>
          <a:p>
            <a:r>
              <a:rPr lang="en-CA" dirty="0"/>
              <a:t>3. Basic data formats</a:t>
            </a:r>
          </a:p>
          <a:p>
            <a:endParaRPr lang="en-CA" dirty="0"/>
          </a:p>
          <a:p>
            <a:r>
              <a:rPr lang="en-CA" dirty="0"/>
              <a:t>Additionally, it is also possible to,</a:t>
            </a:r>
            <a:r>
              <a:rPr lang="en-CA" baseline="0" dirty="0"/>
              <a:t> at anytime, save the entire application state in order to restore the complete application state at  a later time. (</a:t>
            </a:r>
            <a:r>
              <a:rPr lang="en-CA" b="1" baseline="0" dirty="0"/>
              <a:t>US ELEPHANT DEMO?</a:t>
            </a:r>
            <a:r>
              <a:rPr lang="en-CA" baseline="0" dirty="0"/>
              <a:t>)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42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 multitude</a:t>
            </a:r>
            <a:r>
              <a:rPr lang="en-CA" baseline="0" dirty="0"/>
              <a:t> of options for visualization are available in Slicer (</a:t>
            </a:r>
            <a:r>
              <a:rPr lang="en-CA" b="1" baseline="0" dirty="0"/>
              <a:t>1,2,3,4,5,6</a:t>
            </a:r>
            <a:r>
              <a:rPr lang="en-CA" baseline="0" dirty="0"/>
              <a:t>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75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As well as registration (which is </a:t>
            </a:r>
            <a:r>
              <a:rPr lang="en-US" dirty="0"/>
              <a:t>the process of transforming different sets of data into one coordinate system, i.e.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 images</a:t>
            </a:r>
            <a:r>
              <a:rPr lang="en-CA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prostate MRI images, taken during MRI-guided robot-assisted prostate biopsy procedure; Slicer registers the high-resolution planning volume (acquired at the beginning of the procedure to plan biopsy targets) to the lower-resolution confirmation volume (acquired after the needle is inserted). The registration compensates for patient motion.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87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As for the common task</a:t>
            </a:r>
            <a:r>
              <a:rPr lang="en-CA" baseline="0" dirty="0"/>
              <a:t> of segmentation (which means to </a:t>
            </a:r>
            <a:r>
              <a:rPr lang="en-US" baseline="0" dirty="0"/>
              <a:t>divide an image into multiple parts which is typically used to identify objects</a:t>
            </a:r>
            <a:r>
              <a:rPr lang="en-CA" baseline="0" dirty="0"/>
              <a:t>), Slicer supports both manual approaches (like contouring and painting) as well as automatic (like region-growing and atlas-based).</a:t>
            </a:r>
          </a:p>
          <a:p>
            <a:endParaRPr lang="en-CA" baseline="0" dirty="0"/>
          </a:p>
          <a:p>
            <a:r>
              <a:rPr lang="en-CA" baseline="0" dirty="0"/>
              <a:t>The Slicer screenshot here shows a segmented prostate in the Editor module where many of these tasks can be performed.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76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And many other modules</a:t>
            </a:r>
            <a:r>
              <a:rPr lang="en-CA" baseline="0" dirty="0"/>
              <a:t> are available by default, like for example: Informatics modules, for …; Filtering modules, for …; as well as many more.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3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Because,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w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ithout an application platform</a:t>
            </a:r>
          </a:p>
          <a:p>
            <a:r>
              <a:rPr lang="en-US" sz="1000" dirty="0"/>
              <a:t>Show animations</a:t>
            </a:r>
          </a:p>
          <a:p>
            <a:endParaRPr lang="en-US" sz="10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On the other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hand, if you are building your work on 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pre-existing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application platform</a:t>
            </a:r>
          </a:p>
          <a:p>
            <a:pPr lvl="0">
              <a:buFont typeface="Arial" pitchFamily="34" charset="0"/>
              <a:buNone/>
            </a:pPr>
            <a:r>
              <a:rPr lang="en-CA" sz="1000" baseline="0" dirty="0"/>
              <a:t>1. Portable (Win, Linux, Mac),  Open-source</a:t>
            </a:r>
            <a:endParaRPr lang="en-CA" sz="1000" dirty="0"/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06AE71-2DEB-4313-AD57-10F20336F90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3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/>
              <a:t>Using </a:t>
            </a:r>
            <a:r>
              <a:rPr lang="en-US" sz="1000" baseline="0" dirty="0" err="1"/>
              <a:t>OpenIGTLink</a:t>
            </a:r>
            <a:r>
              <a:rPr lang="en-US" sz="1000" baseline="0" dirty="0"/>
              <a:t> (which is a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Interface for Image-Guided Therapy),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can stream this data in real-time to 3D Slicer and can also be used for</a:t>
            </a:r>
            <a:r>
              <a:rPr lang="en-US" sz="1000" baseline="0" dirty="0"/>
              <a:t>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pre-processing, and calibration for navigated image-guided interventions.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4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0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Valley of death: Slicer does not fit traditional science funding mechanisms:</a:t>
            </a:r>
          </a:p>
          <a:p>
            <a:r>
              <a:rPr lang="en-US" dirty="0"/>
              <a:t>Science agencies: its not innovative</a:t>
            </a:r>
          </a:p>
          <a:p>
            <a:r>
              <a:rPr lang="en-US" dirty="0"/>
              <a:t>Companies: no proven clinical utility, too risky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4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a</a:t>
            </a:r>
            <a:r>
              <a:rPr lang="en-US" dirty="0"/>
              <a:t>s you can see,</a:t>
            </a:r>
            <a:r>
              <a:rPr lang="en-US" baseline="0" dirty="0"/>
              <a:t> Slicer has a similarly sized user base here in Europe as in North-America.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64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a</a:t>
            </a:r>
            <a:r>
              <a:rPr lang="en-US" dirty="0"/>
              <a:t>s you can see,</a:t>
            </a:r>
            <a:r>
              <a:rPr lang="en-US" baseline="0" dirty="0"/>
              <a:t> Slicer has a similarly sized user base here in Europe as in North-America.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992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Thanks to 3D</a:t>
            </a:r>
            <a:r>
              <a:rPr lang="en-US" b="0" baseline="0" dirty="0"/>
              <a:t> S</a:t>
            </a:r>
            <a:r>
              <a:rPr lang="en-US" b="0" dirty="0"/>
              <a:t>licer clinical</a:t>
            </a:r>
            <a:r>
              <a:rPr lang="en-US" b="0" baseline="0" dirty="0"/>
              <a:t> users can drive creation of technology (including the mandatory engineer in the clinic, obviously :). And Slicer is used in a large number of research projects.</a:t>
            </a:r>
            <a:endParaRPr lang="en-US" b="0" dirty="0"/>
          </a:p>
          <a:p>
            <a:endParaRPr lang="en-US" b="1" dirty="0"/>
          </a:p>
          <a:p>
            <a:r>
              <a:rPr lang="en-US" b="1" dirty="0"/>
              <a:t>MRI-guided prostate biopsy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-Used on 60+ patients</a:t>
            </a:r>
            <a:r>
              <a:rPr lang="en-US" baseline="0" dirty="0"/>
              <a:t> at </a:t>
            </a:r>
            <a:r>
              <a:rPr lang="en-US" dirty="0"/>
              <a:t>3 clinical sites (Harvard Brigham and Women’s Hospital, Johns Hopkins Hospital, NIH National Cancer Institute).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-MR imaging, Custom needle positioning device, 3D Slicer with </a:t>
            </a:r>
            <a:r>
              <a:rPr lang="en-US" dirty="0" err="1"/>
              <a:t>ProstateNav</a:t>
            </a:r>
            <a:r>
              <a:rPr lang="en-US" dirty="0"/>
              <a:t> module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Brain surgery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</a:t>
            </a:r>
            <a:r>
              <a:rPr lang="en-US" sz="1200" dirty="0"/>
              <a:t>Real-time data from </a:t>
            </a:r>
            <a:r>
              <a:rPr lang="en-US" sz="1200" dirty="0" err="1"/>
              <a:t>BrainLab</a:t>
            </a:r>
            <a:r>
              <a:rPr lang="en-US" sz="1200" dirty="0"/>
              <a:t> navigation system and Zeiss </a:t>
            </a:r>
            <a:r>
              <a:rPr lang="en-US" sz="1200" dirty="0" err="1"/>
              <a:t>Pentero</a:t>
            </a:r>
            <a:r>
              <a:rPr lang="en-US" sz="1200" dirty="0"/>
              <a:t> stereo surgical microscope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</a:t>
            </a:r>
            <a:r>
              <a:rPr lang="en-US" sz="1200" dirty="0"/>
              <a:t>Tracked microscope video feeds recorded and visualized in real-time in 3D Slicer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-Tracked US through the </a:t>
            </a:r>
            <a:r>
              <a:rPr lang="en-US" sz="1200" dirty="0" err="1"/>
              <a:t>dura</a:t>
            </a:r>
            <a:r>
              <a:rPr lang="en-US" sz="1200" dirty="0"/>
              <a:t> after opening the cranium, overlay of MR/US shows brain shift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/>
              <a:t>LumpNav</a:t>
            </a:r>
            <a:endParaRPr lang="en-US" sz="1200" b="1" dirty="0"/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-More</a:t>
            </a:r>
            <a:r>
              <a:rPr lang="en-US" sz="1200" b="0" baseline="0" dirty="0"/>
              <a:t> at the end of this presentation</a:t>
            </a:r>
            <a:endParaRPr lang="en-US" b="0" dirty="0"/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5014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697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1" name="Picture 1" descr="C:\lasso\PerkFacilities\PerkWeb\images\logo-Queens.gif">
            <a:extLst>
              <a:ext uri="{FF2B5EF4-FFF2-40B4-BE49-F238E27FC236}">
                <a16:creationId xmlns:a16="http://schemas.microsoft.com/office/drawing/2014/main" id="{9DBD640B-EE7B-478B-B8A7-5BE978F270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0" name="Picture 1" descr="C:\lasso\PerkFacilities\PerkWeb\images\logo-Queens.gif">
            <a:extLst>
              <a:ext uri="{FF2B5EF4-FFF2-40B4-BE49-F238E27FC236}">
                <a16:creationId xmlns:a16="http://schemas.microsoft.com/office/drawing/2014/main" id="{DB4D7D58-9E3D-4557-B118-6CAB05737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licer.org/slicerWiki/index.php/Documentation/Nightly/Modules/GelDosimet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slicerigt.org/wp/breast-cancer-surg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90l0T1ADe_Y?t=55" TargetMode="Externa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slicer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week.na-mic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gi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12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143000"/>
            <a:ext cx="8839200" cy="205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Overview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Commercial use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70" y="1005808"/>
            <a:ext cx="7570956" cy="5158738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7DBAD273-87FF-4737-9057-6D2D2E55318C}" type="slidenum">
              <a:rPr lang="en-US" smtClean="0"/>
              <a:t>10</a:t>
            </a:fld>
            <a:r>
              <a:rPr lang="en-US" dirty="0"/>
              <a:t> -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7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"/>
    </mc:Choice>
    <mc:Fallback xmlns="">
      <p:transition spd="slow" advTm="7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Gel Dosimetry tool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/>
          <a:lstStyle/>
          <a:p>
            <a:fld id="{C2B5FFAA-5157-476D-948F-4E839D28A3FB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55576" y="5877272"/>
            <a:ext cx="8229600" cy="6259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hlinkClick r:id="rId2"/>
              </a:rPr>
              <a:t>https://www.slicer.org/slicerWiki/index.php/Documentation/Nightly/Modules/GelDosimetry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6" y="1052736"/>
            <a:ext cx="7817592" cy="4358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37" y="3075558"/>
            <a:ext cx="3876363" cy="2715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779069"/>
            <a:ext cx="2895037" cy="2088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E3F6E77F-4B27-47EB-8E23-6E154ACEC610}" type="slidenum">
              <a:rPr lang="en-US" smtClean="0"/>
              <a:t>11</a:t>
            </a:fld>
            <a:r>
              <a:rPr lang="en-US" dirty="0"/>
              <a:t> -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39123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9073008" cy="922114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LumpNav</a:t>
            </a:r>
            <a:r>
              <a:rPr lang="en-US" dirty="0"/>
              <a:t> (touch optimized)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/>
          <a:lstStyle/>
          <a:p>
            <a:fld id="{C2B5FFAA-5157-476D-948F-4E839D28A3FB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9552" y="5539319"/>
            <a:ext cx="8229600" cy="697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hlinkClick r:id="rId2"/>
              </a:rPr>
              <a:t>http://www.slicerigt.org/wp/breast-cancer-surgery/</a:t>
            </a:r>
            <a:r>
              <a:rPr lang="en-US" sz="1600" dirty="0"/>
              <a:t> </a:t>
            </a:r>
          </a:p>
          <a:p>
            <a:pPr marL="0" indent="0" algn="ctr">
              <a:buNone/>
            </a:pPr>
            <a:r>
              <a:rPr lang="en-US" sz="1600" dirty="0"/>
              <a:t>Chosen option: “simplified main window”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590"/>
          <a:stretch/>
        </p:blipFill>
        <p:spPr>
          <a:xfrm>
            <a:off x="271800" y="987291"/>
            <a:ext cx="5138400" cy="333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9660AE22-B9FB-43BA-82E1-0FB5D9E73B57}" type="slidenum">
              <a:rPr lang="en-US" smtClean="0"/>
              <a:t>12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415DB-80BE-4DB9-BE47-5D50938FE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79312"/>
            <a:ext cx="3799659" cy="413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C2BAE4-B888-4A96-88BD-97724F06591A}"/>
              </a:ext>
            </a:extLst>
          </p:cNvPr>
          <p:cNvSpPr txBox="1"/>
          <p:nvPr/>
        </p:nvSpPr>
        <p:spPr>
          <a:xfrm>
            <a:off x="457200" y="4811509"/>
            <a:ext cx="468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hlinkClick r:id="rId5"/>
              </a:rPr>
              <a:t>https://youtu.be/90l0T1ADe_Y?t=55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16178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Data import/export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980728"/>
            <a:ext cx="4402832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DICOM: 2D/3D/4D volumes, structure sets, dose volumes, etc. (extensible without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Slicer core changes)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Research data formats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for volumes, meshes, transforms (NRRD, MetaIO, VTK, HDF, etc.)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Common non-medical data formats (JPEG, TIFF, etc.)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Save and complete restore of application state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6CB9D21-BC70-44E2-A990-019F100EDB59}" type="slidenum">
              <a:rPr lang="en-US" smtClean="0"/>
              <a:t>13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066800"/>
            <a:ext cx="397619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"/>
    </mc:Choice>
    <mc:Fallback xmlns="">
      <p:transition spd="slow" advTm="10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en-CA" dirty="0"/>
              <a:t>Visualization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052736"/>
            <a:ext cx="3648968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2D (slice) and 3D views, chart views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Configurable layout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Multi-modality image</a:t>
            </a:r>
            <a:r>
              <a:rPr kumimoji="0" lang="en-CA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fusion (foreground, background, label map)</a:t>
            </a:r>
          </a:p>
          <a:p>
            <a:pPr marL="45720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Transforms, vector and tensor field visualization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baseline="0" dirty="0">
                <a:latin typeface="+mn-lt"/>
              </a:rPr>
              <a:t>Surface and volume</a:t>
            </a:r>
            <a:r>
              <a:rPr lang="en-CA" sz="2400" dirty="0">
                <a:latin typeface="+mn-lt"/>
              </a:rPr>
              <a:t> rendering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Time sequence data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44916" t="11957" b="4417"/>
          <a:stretch/>
        </p:blipFill>
        <p:spPr bwMode="auto">
          <a:xfrm>
            <a:off x="6375906" y="944670"/>
            <a:ext cx="2664297" cy="287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wiki.slicer.org/slicerWiki/images/9/9f/Grid3dVolume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 bwMode="auto">
          <a:xfrm>
            <a:off x="4428505" y="3010571"/>
            <a:ext cx="1511647" cy="15951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ject 5"/>
          <p:cNvSpPr/>
          <p:nvPr/>
        </p:nvSpPr>
        <p:spPr>
          <a:xfrm>
            <a:off x="6375907" y="3877474"/>
            <a:ext cx="2664297" cy="2246426"/>
          </a:xfrm>
          <a:prstGeom prst="rect">
            <a:avLst/>
          </a:prstGeom>
          <a:blipFill>
            <a:blip r:embed="rId7" cstate="print"/>
            <a:srcRect/>
            <a:stretch>
              <a:fillRect l="-19298" r="-2161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2" descr="C:\Users\APA\Dropbox\Publications\2012_Ungi_OrthopedicSpineNavigation\ScrewPlanningFourUp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9" t="2620" r="1267" b="51474"/>
          <a:stretch/>
        </p:blipFill>
        <p:spPr bwMode="auto">
          <a:xfrm>
            <a:off x="4038158" y="992257"/>
            <a:ext cx="2275243" cy="18840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4dcardia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6.755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06168" y="4717584"/>
            <a:ext cx="2048739" cy="157752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686800" y="3940801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42632" y="306896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13163" y="115056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88424" y="1058510"/>
            <a:ext cx="53337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6136" y="479798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21BAE0C6-9F88-4288-8940-E506FF050A91}" type="slidenum">
              <a:rPr lang="en-US" smtClean="0"/>
              <a:t>14</a:t>
            </a:fld>
            <a:r>
              <a:rPr lang="en-US" dirty="0"/>
              <a:t> -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00227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"/>
    </mc:Choice>
    <mc:Fallback xmlns="">
      <p:transition spd="slow" advTm="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74" objId="3"/>
        <p14:stopEvt time="130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Registration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143000"/>
            <a:ext cx="74676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Manual: translation, rotation in 3D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Automatic: rigid, deformable, with various similarity metrics, initialization methods, optimizers, masking, etc.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Extensions: structure-based registration, </a:t>
            </a:r>
            <a:r>
              <a:rPr lang="en-CA" sz="2400" dirty="0" err="1">
                <a:latin typeface="+mn-lt"/>
              </a:rPr>
              <a:t>Elastix</a:t>
            </a:r>
            <a:r>
              <a:rPr lang="en-CA" sz="2400" dirty="0">
                <a:latin typeface="+mn-lt"/>
              </a:rPr>
              <a:t>, etc.</a:t>
            </a:r>
          </a:p>
        </p:txBody>
      </p:sp>
      <p:pic>
        <p:nvPicPr>
          <p:cNvPr id="8194" name="Picture 2" descr="C:\Users\andras\Downloads\110px-Prostate_unreg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2788" y="3429000"/>
            <a:ext cx="2182812" cy="2381249"/>
          </a:xfrm>
          <a:prstGeom prst="rect">
            <a:avLst/>
          </a:prstGeom>
          <a:noFill/>
        </p:spPr>
      </p:pic>
      <p:pic>
        <p:nvPicPr>
          <p:cNvPr id="8195" name="Picture 3" descr="C:\Users\andras\Downloads\109px-Prostate_regacs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3429000"/>
            <a:ext cx="2162968" cy="2381249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4889274" y="4862286"/>
            <a:ext cx="304800" cy="13716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133772" y="4847772"/>
            <a:ext cx="304800" cy="13716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012F938A-6044-4567-A326-94C2DD1E79C2}" type="slidenum">
              <a:rPr lang="en-US" smtClean="0"/>
              <a:t>15</a:t>
            </a:fld>
            <a:r>
              <a:rPr lang="en-US" dirty="0"/>
              <a:t> -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34" y="3229520"/>
            <a:ext cx="4181692" cy="28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0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"/>
    </mc:Choice>
    <mc:Fallback xmlns="">
      <p:transition spd="slow" advTm="1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036637"/>
            <a:ext cx="8229600" cy="144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Manual (paint, draw, scissor, threshold,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Semi-automatic (region-growing, fill between slices,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Automatic (atlas-based, robust statistics, etc.)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42B0430A-111A-413C-BDD4-182763E3E519}" type="slidenum">
              <a:rPr lang="en-US" smtClean="0"/>
              <a:t>16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8" y="2522041"/>
            <a:ext cx="4532179" cy="352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Bent-Up Arrow 9"/>
          <p:cNvSpPr/>
          <p:nvPr/>
        </p:nvSpPr>
        <p:spPr bwMode="auto">
          <a:xfrm rot="5400000">
            <a:off x="5815878" y="4488026"/>
            <a:ext cx="1009681" cy="906638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342" y="2786626"/>
            <a:ext cx="1871109" cy="175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039" y="4120572"/>
            <a:ext cx="2007905" cy="1823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75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"/>
    </mc:Choice>
    <mc:Fallback xmlns="">
      <p:transition spd="slow" advTm="1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Many other modules...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417637"/>
            <a:ext cx="30480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Image filtering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(image noise reduction, MRI bias correction,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Surface processing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Diffusion imaging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Quantification, statistics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052736"/>
            <a:ext cx="5287796" cy="5172844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ED4CBF4D-6275-4A2F-8EEB-E670D1689E89}" type="slidenum">
              <a:rPr lang="en-US" smtClean="0"/>
              <a:t>17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27049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"/>
    </mc:Choice>
    <mc:Fallback xmlns="">
      <p:transition spd="slow" advTm="7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Python in Slicer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 bwMode="auto">
          <a:xfrm>
            <a:off x="662195" y="1143000"/>
            <a:ext cx="772668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All data, processing, user interface elements are accessible from Python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Interactive console of Slicer gives access to all data objects and user interface elements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AF60B3-B565-4764-95B2-0B77527C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35" y="3095407"/>
            <a:ext cx="4280200" cy="295934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26FFC4-F2D1-447D-9A5A-BF43037AB6DC}"/>
              </a:ext>
            </a:extLst>
          </p:cNvPr>
          <p:cNvSpPr>
            <a:spLocks noGrp="1"/>
          </p:cNvSpPr>
          <p:nvPr/>
        </p:nvSpPr>
        <p:spPr bwMode="auto">
          <a:xfrm>
            <a:off x="662195" y="3095407"/>
            <a:ext cx="368120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Any Python packages can be pip installed and used</a:t>
            </a:r>
          </a:p>
        </p:txBody>
      </p:sp>
    </p:spTree>
    <p:extLst>
      <p:ext uri="{BB962C8B-B14F-4D97-AF65-F5344CB8AC3E}">
        <p14:creationId xmlns:p14="http://schemas.microsoft.com/office/powerpoint/2010/main" val="1868129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is extensible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148" y="5265003"/>
            <a:ext cx="8522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The Slicer Extension Manager offers the possibility to the user to download and install additional Slicer modules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48" y="902473"/>
            <a:ext cx="6060305" cy="43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47864" y="1772816"/>
            <a:ext cx="2411668" cy="41834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Right tool for the job</a:t>
            </a:r>
          </a:p>
        </p:txBody>
      </p:sp>
      <p:sp>
        <p:nvSpPr>
          <p:cNvPr id="6" name="Freeform 5"/>
          <p:cNvSpPr/>
          <p:nvPr/>
        </p:nvSpPr>
        <p:spPr>
          <a:xfrm>
            <a:off x="470410" y="2023820"/>
            <a:ext cx="2134730" cy="1280838"/>
          </a:xfrm>
          <a:custGeom>
            <a:avLst/>
            <a:gdLst>
              <a:gd name="connsiteX0" fmla="*/ 0 w 2134730"/>
              <a:gd name="connsiteY0" fmla="*/ 128084 h 1280838"/>
              <a:gd name="connsiteX1" fmla="*/ 128084 w 2134730"/>
              <a:gd name="connsiteY1" fmla="*/ 0 h 1280838"/>
              <a:gd name="connsiteX2" fmla="*/ 2006646 w 2134730"/>
              <a:gd name="connsiteY2" fmla="*/ 0 h 1280838"/>
              <a:gd name="connsiteX3" fmla="*/ 2134730 w 2134730"/>
              <a:gd name="connsiteY3" fmla="*/ 128084 h 1280838"/>
              <a:gd name="connsiteX4" fmla="*/ 2134730 w 2134730"/>
              <a:gd name="connsiteY4" fmla="*/ 1152754 h 1280838"/>
              <a:gd name="connsiteX5" fmla="*/ 2006646 w 2134730"/>
              <a:gd name="connsiteY5" fmla="*/ 1280838 h 1280838"/>
              <a:gd name="connsiteX6" fmla="*/ 128084 w 2134730"/>
              <a:gd name="connsiteY6" fmla="*/ 1280838 h 1280838"/>
              <a:gd name="connsiteX7" fmla="*/ 0 w 2134730"/>
              <a:gd name="connsiteY7" fmla="*/ 1152754 h 1280838"/>
              <a:gd name="connsiteX8" fmla="*/ 0 w 2134730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4730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06646" y="0"/>
                </a:lnTo>
                <a:cubicBezTo>
                  <a:pt x="2077385" y="0"/>
                  <a:pt x="2134730" y="57345"/>
                  <a:pt x="2134730" y="128084"/>
                </a:cubicBezTo>
                <a:lnTo>
                  <a:pt x="2134730" y="1152754"/>
                </a:lnTo>
                <a:cubicBezTo>
                  <a:pt x="2134730" y="1223493"/>
                  <a:pt x="2077385" y="1280838"/>
                  <a:pt x="2006646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Technological prototype</a:t>
            </a:r>
          </a:p>
        </p:txBody>
      </p:sp>
      <p:sp>
        <p:nvSpPr>
          <p:cNvPr id="7" name="Freeform 6"/>
          <p:cNvSpPr/>
          <p:nvPr/>
        </p:nvSpPr>
        <p:spPr>
          <a:xfrm>
            <a:off x="2818614" y="2399533"/>
            <a:ext cx="452562" cy="529413"/>
          </a:xfrm>
          <a:custGeom>
            <a:avLst/>
            <a:gdLst>
              <a:gd name="connsiteX0" fmla="*/ 0 w 452562"/>
              <a:gd name="connsiteY0" fmla="*/ 105883 h 529413"/>
              <a:gd name="connsiteX1" fmla="*/ 226281 w 452562"/>
              <a:gd name="connsiteY1" fmla="*/ 105883 h 529413"/>
              <a:gd name="connsiteX2" fmla="*/ 226281 w 452562"/>
              <a:gd name="connsiteY2" fmla="*/ 0 h 529413"/>
              <a:gd name="connsiteX3" fmla="*/ 452562 w 452562"/>
              <a:gd name="connsiteY3" fmla="*/ 264707 h 529413"/>
              <a:gd name="connsiteX4" fmla="*/ 226281 w 452562"/>
              <a:gd name="connsiteY4" fmla="*/ 529413 h 529413"/>
              <a:gd name="connsiteX5" fmla="*/ 226281 w 452562"/>
              <a:gd name="connsiteY5" fmla="*/ 423530 h 529413"/>
              <a:gd name="connsiteX6" fmla="*/ 0 w 452562"/>
              <a:gd name="connsiteY6" fmla="*/ 423530 h 529413"/>
              <a:gd name="connsiteX7" fmla="*/ 0 w 452562"/>
              <a:gd name="connsiteY7" fmla="*/ 105883 h 52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562" h="529413">
                <a:moveTo>
                  <a:pt x="0" y="105883"/>
                </a:moveTo>
                <a:lnTo>
                  <a:pt x="226281" y="105883"/>
                </a:lnTo>
                <a:lnTo>
                  <a:pt x="226281" y="0"/>
                </a:lnTo>
                <a:lnTo>
                  <a:pt x="452562" y="264707"/>
                </a:lnTo>
                <a:lnTo>
                  <a:pt x="226281" y="529413"/>
                </a:lnTo>
                <a:lnTo>
                  <a:pt x="226281" y="423530"/>
                </a:lnTo>
                <a:lnTo>
                  <a:pt x="0" y="423530"/>
                </a:lnTo>
                <a:lnTo>
                  <a:pt x="0" y="10588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0" tIns="105883" rIns="135769" bIns="10588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9" name="Freeform 8"/>
          <p:cNvSpPr/>
          <p:nvPr/>
        </p:nvSpPr>
        <p:spPr>
          <a:xfrm>
            <a:off x="3459033" y="2023820"/>
            <a:ext cx="2173604" cy="1280838"/>
          </a:xfrm>
          <a:custGeom>
            <a:avLst/>
            <a:gdLst>
              <a:gd name="connsiteX0" fmla="*/ 0 w 2173604"/>
              <a:gd name="connsiteY0" fmla="*/ 128084 h 1280838"/>
              <a:gd name="connsiteX1" fmla="*/ 128084 w 2173604"/>
              <a:gd name="connsiteY1" fmla="*/ 0 h 1280838"/>
              <a:gd name="connsiteX2" fmla="*/ 2045520 w 2173604"/>
              <a:gd name="connsiteY2" fmla="*/ 0 h 1280838"/>
              <a:gd name="connsiteX3" fmla="*/ 2173604 w 2173604"/>
              <a:gd name="connsiteY3" fmla="*/ 128084 h 1280838"/>
              <a:gd name="connsiteX4" fmla="*/ 2173604 w 2173604"/>
              <a:gd name="connsiteY4" fmla="*/ 1152754 h 1280838"/>
              <a:gd name="connsiteX5" fmla="*/ 2045520 w 2173604"/>
              <a:gd name="connsiteY5" fmla="*/ 1280838 h 1280838"/>
              <a:gd name="connsiteX6" fmla="*/ 128084 w 2173604"/>
              <a:gd name="connsiteY6" fmla="*/ 1280838 h 1280838"/>
              <a:gd name="connsiteX7" fmla="*/ 0 w 2173604"/>
              <a:gd name="connsiteY7" fmla="*/ 1152754 h 1280838"/>
              <a:gd name="connsiteX8" fmla="*/ 0 w 2173604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3604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45520" y="0"/>
                </a:lnTo>
                <a:cubicBezTo>
                  <a:pt x="2116259" y="0"/>
                  <a:pt x="2173604" y="57345"/>
                  <a:pt x="2173604" y="128084"/>
                </a:cubicBezTo>
                <a:lnTo>
                  <a:pt x="2173604" y="1152754"/>
                </a:lnTo>
                <a:cubicBezTo>
                  <a:pt x="2173604" y="1223493"/>
                  <a:pt x="2116259" y="1280838"/>
                  <a:pt x="2045520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Research tool</a:t>
            </a:r>
          </a:p>
        </p:txBody>
      </p:sp>
      <p:sp>
        <p:nvSpPr>
          <p:cNvPr id="14" name="Freeform 13"/>
          <p:cNvSpPr/>
          <p:nvPr/>
        </p:nvSpPr>
        <p:spPr>
          <a:xfrm>
            <a:off x="5846110" y="2399533"/>
            <a:ext cx="452562" cy="529413"/>
          </a:xfrm>
          <a:custGeom>
            <a:avLst/>
            <a:gdLst>
              <a:gd name="connsiteX0" fmla="*/ 0 w 452562"/>
              <a:gd name="connsiteY0" fmla="*/ 105883 h 529413"/>
              <a:gd name="connsiteX1" fmla="*/ 226281 w 452562"/>
              <a:gd name="connsiteY1" fmla="*/ 105883 h 529413"/>
              <a:gd name="connsiteX2" fmla="*/ 226281 w 452562"/>
              <a:gd name="connsiteY2" fmla="*/ 0 h 529413"/>
              <a:gd name="connsiteX3" fmla="*/ 452562 w 452562"/>
              <a:gd name="connsiteY3" fmla="*/ 264707 h 529413"/>
              <a:gd name="connsiteX4" fmla="*/ 226281 w 452562"/>
              <a:gd name="connsiteY4" fmla="*/ 529413 h 529413"/>
              <a:gd name="connsiteX5" fmla="*/ 226281 w 452562"/>
              <a:gd name="connsiteY5" fmla="*/ 423530 h 529413"/>
              <a:gd name="connsiteX6" fmla="*/ 0 w 452562"/>
              <a:gd name="connsiteY6" fmla="*/ 423530 h 529413"/>
              <a:gd name="connsiteX7" fmla="*/ 0 w 452562"/>
              <a:gd name="connsiteY7" fmla="*/ 105883 h 52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562" h="529413">
                <a:moveTo>
                  <a:pt x="0" y="105883"/>
                </a:moveTo>
                <a:lnTo>
                  <a:pt x="226281" y="105883"/>
                </a:lnTo>
                <a:lnTo>
                  <a:pt x="226281" y="0"/>
                </a:lnTo>
                <a:lnTo>
                  <a:pt x="452562" y="264707"/>
                </a:lnTo>
                <a:lnTo>
                  <a:pt x="226281" y="529413"/>
                </a:lnTo>
                <a:lnTo>
                  <a:pt x="226281" y="423530"/>
                </a:lnTo>
                <a:lnTo>
                  <a:pt x="0" y="423530"/>
                </a:lnTo>
                <a:lnTo>
                  <a:pt x="0" y="10588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0" tIns="105883" rIns="135769" bIns="10588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5" name="Freeform 14"/>
          <p:cNvSpPr/>
          <p:nvPr/>
        </p:nvSpPr>
        <p:spPr>
          <a:xfrm>
            <a:off x="6486529" y="2023820"/>
            <a:ext cx="2134730" cy="1280838"/>
          </a:xfrm>
          <a:custGeom>
            <a:avLst/>
            <a:gdLst>
              <a:gd name="connsiteX0" fmla="*/ 0 w 2134730"/>
              <a:gd name="connsiteY0" fmla="*/ 128084 h 1280838"/>
              <a:gd name="connsiteX1" fmla="*/ 128084 w 2134730"/>
              <a:gd name="connsiteY1" fmla="*/ 0 h 1280838"/>
              <a:gd name="connsiteX2" fmla="*/ 2006646 w 2134730"/>
              <a:gd name="connsiteY2" fmla="*/ 0 h 1280838"/>
              <a:gd name="connsiteX3" fmla="*/ 2134730 w 2134730"/>
              <a:gd name="connsiteY3" fmla="*/ 128084 h 1280838"/>
              <a:gd name="connsiteX4" fmla="*/ 2134730 w 2134730"/>
              <a:gd name="connsiteY4" fmla="*/ 1152754 h 1280838"/>
              <a:gd name="connsiteX5" fmla="*/ 2006646 w 2134730"/>
              <a:gd name="connsiteY5" fmla="*/ 1280838 h 1280838"/>
              <a:gd name="connsiteX6" fmla="*/ 128084 w 2134730"/>
              <a:gd name="connsiteY6" fmla="*/ 1280838 h 1280838"/>
              <a:gd name="connsiteX7" fmla="*/ 0 w 2134730"/>
              <a:gd name="connsiteY7" fmla="*/ 1152754 h 1280838"/>
              <a:gd name="connsiteX8" fmla="*/ 0 w 2134730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4730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06646" y="0"/>
                </a:lnTo>
                <a:cubicBezTo>
                  <a:pt x="2077385" y="0"/>
                  <a:pt x="2134730" y="57345"/>
                  <a:pt x="2134730" y="128084"/>
                </a:cubicBezTo>
                <a:lnTo>
                  <a:pt x="2134730" y="1152754"/>
                </a:lnTo>
                <a:cubicBezTo>
                  <a:pt x="2134730" y="1223493"/>
                  <a:pt x="2077385" y="1280838"/>
                  <a:pt x="2006646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Clinical tool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8488" y="3647966"/>
            <a:ext cx="276933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dirty="0"/>
              <a:t>Can it be done?</a:t>
            </a:r>
          </a:p>
          <a:p>
            <a:pPr lvl="0" algn="ctr"/>
            <a:endParaRPr lang="en-US" sz="1700" dirty="0"/>
          </a:p>
          <a:p>
            <a:pPr lvl="0" algn="ctr"/>
            <a:r>
              <a:rPr lang="en-US" sz="1700" dirty="0"/>
              <a:t>Innovative,</a:t>
            </a:r>
            <a:br>
              <a:rPr lang="en-US" sz="1700" dirty="0"/>
            </a:br>
            <a:r>
              <a:rPr lang="en-US" sz="1700" dirty="0"/>
              <a:t>not robust,</a:t>
            </a:r>
            <a:br>
              <a:rPr lang="en-US" sz="1700" dirty="0"/>
            </a:br>
            <a:r>
              <a:rPr lang="en-US" sz="1700" dirty="0"/>
              <a:t>usually single developer supported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0772" y="3647966"/>
            <a:ext cx="215186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b="1" dirty="0"/>
              <a:t>Should it be done? </a:t>
            </a:r>
          </a:p>
          <a:p>
            <a:pPr lvl="0" algn="ctr"/>
            <a:endParaRPr lang="en-US" sz="1700" b="1" dirty="0"/>
          </a:p>
          <a:p>
            <a:pPr lvl="0" algn="ctr"/>
            <a:r>
              <a:rPr lang="en-US" sz="1700" dirty="0"/>
              <a:t>Robust and usable enough for clinical evaluation, flexible, open, portable, community supported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5160" y="3647966"/>
            <a:ext cx="234330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dirty="0"/>
              <a:t>Patient ready</a:t>
            </a:r>
          </a:p>
          <a:p>
            <a:pPr lvl="0" algn="ctr"/>
            <a:endParaRPr lang="en-US" sz="1700" dirty="0"/>
          </a:p>
          <a:p>
            <a:pPr lvl="0" algn="ctr"/>
            <a:r>
              <a:rPr lang="en-US" sz="1700" dirty="0"/>
              <a:t>FDA approved, company supported, closed source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52248" y="1995713"/>
            <a:ext cx="8784248" cy="1976124"/>
            <a:chOff x="252248" y="1995713"/>
            <a:chExt cx="8784248" cy="1976124"/>
          </a:xfrm>
        </p:grpSpPr>
        <p:pic>
          <p:nvPicPr>
            <p:cNvPr id="22" name="Picture 4" descr="http://www.senkox.com/images1/applications/high_speed_train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91324" y="2024723"/>
              <a:ext cx="2845172" cy="1903692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7905401" y="3710227"/>
              <a:ext cx="1012317" cy="207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www.senkox.com</a:t>
              </a:r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72672" y="2019765"/>
              <a:ext cx="2579650" cy="190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4049790" y="3710227"/>
              <a:ext cx="1605399" cy="207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www.unusuallocomotion.com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8" y="1995713"/>
              <a:ext cx="2576936" cy="1932702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928387" y="3710227"/>
              <a:ext cx="92525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Jalopnik.com</a:t>
              </a:r>
            </a:p>
          </p:txBody>
        </p:sp>
      </p:grpSp>
      <p:sp>
        <p:nvSpPr>
          <p:cNvPr id="2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3897A1CF-4D72-48DE-9FF4-EE125537A806}" type="slidenum">
              <a:rPr lang="en-US" smtClean="0"/>
              <a:t>2</a:t>
            </a:fld>
            <a:r>
              <a:rPr lang="en-US" dirty="0"/>
              <a:t> -</a:t>
            </a:r>
          </a:p>
        </p:txBody>
      </p:sp>
      <p:sp>
        <p:nvSpPr>
          <p:cNvPr id="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01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6"/>
    </mc:Choice>
    <mc:Fallback xmlns="">
      <p:transition spd="slow" advTm="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19C0C-A86E-4623-9304-B13831B7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0763"/>
          </a:xfrm>
        </p:spPr>
        <p:txBody>
          <a:bodyPr/>
          <a:lstStyle/>
          <a:p>
            <a:r>
              <a:rPr lang="en-US" dirty="0"/>
              <a:t>Toolkit for image-guided therapy</a:t>
            </a:r>
          </a:p>
          <a:p>
            <a:r>
              <a:rPr lang="en-US" dirty="0"/>
              <a:t>Basis for navigation “</a:t>
            </a:r>
            <a:r>
              <a:rPr lang="en-US" dirty="0" err="1"/>
              <a:t>guidelets</a:t>
            </a:r>
            <a:r>
              <a:rPr lang="en-US" dirty="0"/>
              <a:t>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0DB59-D4B7-419B-92DE-FDD1ACB1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extension: </a:t>
            </a:r>
            <a:r>
              <a:rPr lang="en-US" dirty="0" err="1"/>
              <a:t>SlicerIGT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717D-39F2-46DC-95B3-E749F7888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0FC28-986F-4BA1-9F3D-B6E9D2D6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396C5-3E25-48B6-83C7-E94C8C9C8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94745"/>
            <a:ext cx="6245476" cy="3929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04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19C0C-A86E-4623-9304-B13831B7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0763"/>
          </a:xfrm>
        </p:spPr>
        <p:txBody>
          <a:bodyPr/>
          <a:lstStyle/>
          <a:p>
            <a:r>
              <a:rPr lang="en-US" dirty="0"/>
              <a:t>Toolkit for radiation therapy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0DB59-D4B7-419B-92DE-FDD1ACB1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extension: SlicerRT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717D-39F2-46DC-95B3-E749F7888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0FC28-986F-4BA1-9F3D-B6E9D2D6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484D9-E619-42DB-AAE2-BFDD5A179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853407"/>
            <a:ext cx="6245475" cy="44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5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439BDF-E6CA-4A1C-B3D0-C0473107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notable 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C2428-157C-4981-A315-669ED99E7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57200-9779-4B30-A2D9-DAF136D5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2050" name="Picture 2" descr="http://www.slicer.org/slicerWiki/images/2/21/PerkTutorLogo.png">
            <a:extLst>
              <a:ext uri="{FF2B5EF4-FFF2-40B4-BE49-F238E27FC236}">
                <a16:creationId xmlns:a16="http://schemas.microsoft.com/office/drawing/2014/main" id="{B89B4653-1C9C-4925-BCAD-CD67DFE6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licer.org/slicerWiki/images/e/e8/MatlabBridgeLogo.png">
            <a:extLst>
              <a:ext uri="{FF2B5EF4-FFF2-40B4-BE49-F238E27FC236}">
                <a16:creationId xmlns:a16="http://schemas.microsoft.com/office/drawing/2014/main" id="{597117D8-E789-4785-AF73-F002FA6B3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raw.githubusercontent.com/SlicerRt/SlicerDebuggingTools/master/DebuggingTools.png">
            <a:extLst>
              <a:ext uri="{FF2B5EF4-FFF2-40B4-BE49-F238E27FC236}">
                <a16:creationId xmlns:a16="http://schemas.microsoft.com/office/drawing/2014/main" id="{181DB6DA-2D73-4B00-802E-0F2ED891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54" y="468858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raw.githubusercontent.com/fbudin69500/SlicerDeveloperToolsForExtensions/master/DeveloperToolsForExtensions/Resources/Icons/DeveloperToolsForExtensions.png">
            <a:extLst>
              <a:ext uri="{FF2B5EF4-FFF2-40B4-BE49-F238E27FC236}">
                <a16:creationId xmlns:a16="http://schemas.microsoft.com/office/drawing/2014/main" id="{5328AE8C-2BF6-485C-8B2F-59000CB0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22" y="470530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D5426A-435A-425D-AB94-BAABBAC879F8}"/>
              </a:ext>
            </a:extLst>
          </p:cNvPr>
          <p:cNvSpPr txBox="1"/>
          <p:nvPr/>
        </p:nvSpPr>
        <p:spPr>
          <a:xfrm>
            <a:off x="3140605" y="5850308"/>
            <a:ext cx="287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DebuggingToolsForExtensions</a:t>
            </a:r>
            <a:endParaRPr lang="en-US" sz="16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9813C-AA04-4B5D-9BCB-DBB9CFA7C78B}"/>
              </a:ext>
            </a:extLst>
          </p:cNvPr>
          <p:cNvSpPr txBox="1"/>
          <p:nvPr/>
        </p:nvSpPr>
        <p:spPr>
          <a:xfrm>
            <a:off x="556576" y="2531692"/>
            <a:ext cx="1782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PerkTutor</a:t>
            </a:r>
            <a:endParaRPr lang="en-US" sz="1600" dirty="0">
              <a:latin typeface="+mn-lt"/>
            </a:endParaRPr>
          </a:p>
        </p:txBody>
      </p:sp>
      <p:pic>
        <p:nvPicPr>
          <p:cNvPr id="2058" name="Picture 10" descr="https://github.com/SlicerIGT/SlicerMarkupsToModel/raw/master/MarkupsToModel.png">
            <a:extLst>
              <a:ext uri="{FF2B5EF4-FFF2-40B4-BE49-F238E27FC236}">
                <a16:creationId xmlns:a16="http://schemas.microsoft.com/office/drawing/2014/main" id="{60722991-D01E-476F-ABE3-17B17896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2543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slicer.org/slicerWiki/images/4/4d/SequencesLogo.png">
            <a:extLst>
              <a:ext uri="{FF2B5EF4-FFF2-40B4-BE49-F238E27FC236}">
                <a16:creationId xmlns:a16="http://schemas.microsoft.com/office/drawing/2014/main" id="{23A7FC64-3F85-487D-86D6-84740B73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55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iki.slicer.org/slicerWiki/images/8/87/SlicerProstate_Logo_1.0_128x128.png">
            <a:extLst>
              <a:ext uri="{FF2B5EF4-FFF2-40B4-BE49-F238E27FC236}">
                <a16:creationId xmlns:a16="http://schemas.microsoft.com/office/drawing/2014/main" id="{4270FE19-065A-451F-8A4B-B154305C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raw.githubusercontent.com/lassoan/SlicerSegmentEditorExtraEffects/master/SegmentEditorExtraEffects.png">
            <a:extLst>
              <a:ext uri="{FF2B5EF4-FFF2-40B4-BE49-F238E27FC236}">
                <a16:creationId xmlns:a16="http://schemas.microsoft.com/office/drawing/2014/main" id="{5BE75A93-49A1-4B97-A4E7-364BD2D5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81" y="468858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www.slicer.org/w/images/b/b1/SliceTracker_Logo_1.1_128x128.png">
            <a:extLst>
              <a:ext uri="{FF2B5EF4-FFF2-40B4-BE49-F238E27FC236}">
                <a16:creationId xmlns:a16="http://schemas.microsoft.com/office/drawing/2014/main" id="{352A0197-6656-44E6-A207-A87F069D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raw.githubusercontent.com/lassoan/SlicerElastix/master/SlicerElastix.png">
            <a:extLst>
              <a:ext uri="{FF2B5EF4-FFF2-40B4-BE49-F238E27FC236}">
                <a16:creationId xmlns:a16="http://schemas.microsoft.com/office/drawing/2014/main" id="{7E4C172C-CC6A-41E3-AC00-E56CF798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DD8A93C3-A46B-41D9-BAFB-02F81105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108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64FE3B-3CE7-404D-A4C9-ECD2F044FE8F}"/>
              </a:ext>
            </a:extLst>
          </p:cNvPr>
          <p:cNvSpPr txBox="1"/>
          <p:nvPr/>
        </p:nvSpPr>
        <p:spPr>
          <a:xfrm>
            <a:off x="469675" y="5850308"/>
            <a:ext cx="287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SegmentEditorExtraEffects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110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4F84C-116D-4CA0-968F-037309DC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0"/>
            <a:ext cx="8091054" cy="23106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recommend using the latest stable</a:t>
            </a:r>
            <a:br>
              <a:rPr lang="en-US" dirty="0"/>
            </a:br>
            <a:r>
              <a:rPr lang="en-US" dirty="0"/>
              <a:t>3D Slicer version (Slicer-5.0.2) on all platforms.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https://download.slicer.org/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Usually after about 3 months it is better to switch to the latest Slicer Preview Release (due to the many available fixes and improvements). Goal is to create a new stable release every 3 months.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0D48B7-7365-429C-B5F4-F16DA338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Slicer introduction tutorials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9AF0D-359D-45FC-B5F4-179BD6D95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15394-4500-453F-B5FD-11C530B9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30501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4F84C-116D-4CA0-968F-037309DC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53000"/>
          </a:xfrm>
        </p:spPr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sz="2000" dirty="0"/>
              <a:t>load/save, sample data, viewers, models, volume rendering (30 min)</a:t>
            </a:r>
          </a:p>
          <a:p>
            <a:r>
              <a:rPr lang="en-US" dirty="0"/>
              <a:t>DICOM</a:t>
            </a:r>
          </a:p>
          <a:p>
            <a:pPr lvl="1"/>
            <a:r>
              <a:rPr lang="en-US" sz="2000" dirty="0"/>
              <a:t>tags, where to get them (web, TCIA browser), loading options, plugins, export</a:t>
            </a:r>
          </a:p>
          <a:p>
            <a:r>
              <a:rPr lang="en-US" dirty="0"/>
              <a:t>Segmentation</a:t>
            </a:r>
          </a:p>
          <a:p>
            <a:pPr lvl="1"/>
            <a:r>
              <a:rPr lang="en-US" sz="2000" dirty="0"/>
              <a:t>Segment Editor effects, workflows</a:t>
            </a:r>
          </a:p>
          <a:p>
            <a:r>
              <a:rPr lang="en-US" dirty="0"/>
              <a:t>Registration</a:t>
            </a:r>
          </a:p>
          <a:p>
            <a:pPr lvl="1"/>
            <a:r>
              <a:rPr lang="en-US" sz="2000" dirty="0"/>
              <a:t>BRAINS, Elastix, landmark registration, </a:t>
            </a:r>
            <a:r>
              <a:rPr lang="en-US" sz="2000" dirty="0" err="1"/>
              <a:t>SegmentRegistration</a:t>
            </a:r>
            <a:r>
              <a:rPr lang="en-US" sz="2000" dirty="0"/>
              <a:t>, transforms, transform visualization</a:t>
            </a:r>
          </a:p>
          <a:p>
            <a:r>
              <a:rPr lang="en-US" dirty="0"/>
              <a:t>Other: </a:t>
            </a:r>
            <a:r>
              <a:rPr lang="en-US" sz="2000" dirty="0"/>
              <a:t>Sequences, Jupyter, MatlabBridge, Virtual reality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0D48B7-7365-429C-B5F4-F16DA338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sections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9AF0D-359D-45FC-B5F4-179BD6D95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15394-4500-453F-B5FD-11C530B9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extLst>
      <p:ext uri="{BB962C8B-B14F-4D97-AF65-F5344CB8AC3E}">
        <p14:creationId xmlns:p14="http://schemas.microsoft.com/office/powerpoint/2010/main" val="48597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396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CA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Without an application platform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68761"/>
            <a:ext cx="4191000" cy="3168352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Each application is developed from ground up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Completely new software is developed for each problem/procedure/device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Significant work is needed to integrate new, advanced algorithms</a:t>
            </a:r>
          </a:p>
          <a:p>
            <a:pPr eaLnBrk="0" hangingPunct="0">
              <a:spcBef>
                <a:spcPct val="20000"/>
              </a:spcBef>
              <a:defRPr/>
            </a:pPr>
            <a:endParaRPr lang="en-CA" sz="2400" dirty="0"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48200" y="0"/>
            <a:ext cx="4419600" cy="4581128"/>
            <a:chOff x="4648200" y="0"/>
            <a:chExt cx="4419600" cy="4581128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4648200" y="1268759"/>
              <a:ext cx="4419600" cy="3312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Core functionalities are already implemented</a:t>
              </a: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US" sz="2400" dirty="0">
                  <a:latin typeface="+mn-lt"/>
                </a:rPr>
                <a:t>New software modules can be developed for specific needs</a:t>
              </a:r>
              <a:endParaRPr lang="en-CA" sz="2400" dirty="0">
                <a:latin typeface="+mn-lt"/>
              </a:endParaRP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Many new, advanced algorithms are available</a:t>
              </a: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Well-supported with a large user and developer community</a:t>
              </a:r>
            </a:p>
            <a:p>
              <a:pPr algn="ctr" eaLnBrk="0" hangingPunct="0">
                <a:spcBef>
                  <a:spcPct val="20000"/>
                </a:spcBef>
                <a:buFont typeface="Arial" charset="0"/>
                <a:buNone/>
                <a:defRPr/>
              </a:pPr>
              <a:endParaRPr lang="en-CA" sz="2400" dirty="0">
                <a:latin typeface="+mn-lt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 bwMode="auto">
            <a:xfrm>
              <a:off x="4800600" y="0"/>
              <a:ext cx="39624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CA" sz="2800" b="1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Building on an application platform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1000" y="4772000"/>
            <a:ext cx="8393138" cy="1226208"/>
            <a:chOff x="381000" y="4772000"/>
            <a:chExt cx="8393138" cy="1226208"/>
          </a:xfrm>
        </p:grpSpPr>
        <p:grpSp>
          <p:nvGrpSpPr>
            <p:cNvPr id="4" name="Group 3"/>
            <p:cNvGrpSpPr/>
            <p:nvPr/>
          </p:nvGrpSpPr>
          <p:grpSpPr>
            <a:xfrm>
              <a:off x="381000" y="4772000"/>
              <a:ext cx="3902968" cy="1202928"/>
              <a:chOff x="381000" y="4772000"/>
              <a:chExt cx="3902968" cy="120292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07976" y="4822800"/>
                <a:ext cx="3375992" cy="1152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00B050"/>
                    </a:solidFill>
                  </a:rPr>
                  <a:t>Quick start.</a:t>
                </a:r>
              </a:p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FF0000"/>
                    </a:solidFill>
                  </a:rPr>
                  <a:t>Huge waste of time, money, and effort overall.</a:t>
                </a:r>
              </a:p>
            </p:txBody>
          </p:sp>
          <p:pic>
            <p:nvPicPr>
              <p:cNvPr id="11" name="Picture 2" descr="C:\Documents and Settings\andras\Local Settings\Temporary Internet Files\Content.IE5\PGE4P71G\MC90044132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03920" y="4772000"/>
                <a:ext cx="457200" cy="457200"/>
              </a:xfrm>
              <a:prstGeom prst="rect">
                <a:avLst/>
              </a:prstGeom>
              <a:noFill/>
            </p:spPr>
          </p:pic>
          <p:pic>
            <p:nvPicPr>
              <p:cNvPr id="12" name="Picture 3" descr="C:\Documents and Settings\andras\Local Settings\Temporary Internet Files\Content.IE5\KAA245SN\MC900441321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81000" y="5492080"/>
                <a:ext cx="457200" cy="457200"/>
              </a:xfrm>
              <a:prstGeom prst="rect">
                <a:avLst/>
              </a:prstGeom>
              <a:noFill/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4644008" y="4822374"/>
              <a:ext cx="4130130" cy="1175834"/>
              <a:chOff x="4644008" y="4822374"/>
              <a:chExt cx="4130130" cy="117583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110114" y="4822374"/>
                <a:ext cx="3664024" cy="11758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FF0000"/>
                    </a:solidFill>
                  </a:rPr>
                  <a:t>Investment at the beginning: learning.</a:t>
                </a:r>
              </a:p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00B050"/>
                    </a:solidFill>
                  </a:rPr>
                  <a:t>Minimal wasted efforts. </a:t>
                </a:r>
              </a:p>
            </p:txBody>
          </p:sp>
          <p:pic>
            <p:nvPicPr>
              <p:cNvPr id="13" name="Picture 2" descr="C:\Documents and Settings\andras\Local Settings\Temporary Internet Files\Content.IE5\PGE4P71G\MC90044132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644008" y="5541008"/>
                <a:ext cx="457200" cy="457200"/>
              </a:xfrm>
              <a:prstGeom prst="rect">
                <a:avLst/>
              </a:prstGeom>
              <a:noFill/>
            </p:spPr>
          </p:pic>
          <p:pic>
            <p:nvPicPr>
              <p:cNvPr id="14" name="Picture 3" descr="C:\Documents and Settings\andras\Local Settings\Temporary Internet Files\Content.IE5\KAA245SN\MC900441321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644008" y="4916016"/>
                <a:ext cx="457200" cy="45720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56889711-7CC8-4EBF-93B1-BBA7911D692F}" type="slidenum">
              <a:rPr lang="en-US" smtClean="0"/>
              <a:t>3</a:t>
            </a:fld>
            <a:r>
              <a:rPr lang="en-US" dirty="0"/>
              <a:t> -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2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"/>
    </mc:Choice>
    <mc:Fallback xmlns="">
      <p:transition spd="slow" advTm="1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7E3A791-0EDF-41E2-972B-35A9DDF6250D}"/>
              </a:ext>
            </a:extLst>
          </p:cNvPr>
          <p:cNvCxnSpPr>
            <a:cxnSpLocks/>
          </p:cNvCxnSpPr>
          <p:nvPr/>
        </p:nvCxnSpPr>
        <p:spPr>
          <a:xfrm>
            <a:off x="7164288" y="1782253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18E0851-645B-4F25-9807-D787A2C5FB23}"/>
              </a:ext>
            </a:extLst>
          </p:cNvPr>
          <p:cNvCxnSpPr>
            <a:cxnSpLocks/>
          </p:cNvCxnSpPr>
          <p:nvPr/>
        </p:nvCxnSpPr>
        <p:spPr>
          <a:xfrm>
            <a:off x="8303365" y="1802087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2843341" y="1322040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4283366" y="1321449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846380" y="2014788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392746" y="1884733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883701" y="2390613"/>
            <a:ext cx="0" cy="58550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</p:cNvCxnSpPr>
          <p:nvPr/>
        </p:nvCxnSpPr>
        <p:spPr>
          <a:xfrm>
            <a:off x="5862088" y="1782253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223405" y="4153200"/>
            <a:ext cx="4730080" cy="10415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7805" y="527972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hardware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678453" y="4283922"/>
            <a:ext cx="1154953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3495276" y="5058919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63843" y="3005317"/>
            <a:ext cx="8270762" cy="9903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81" name="Straight Connector 80"/>
          <p:cNvCxnSpPr>
            <a:stCxn id="80" idx="2"/>
            <a:endCxn id="75" idx="0"/>
          </p:cNvCxnSpPr>
          <p:nvPr/>
        </p:nvCxnSpPr>
        <p:spPr>
          <a:xfrm>
            <a:off x="5253046" y="3889055"/>
            <a:ext cx="2884" cy="39486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05647" y="3095847"/>
            <a:ext cx="1054715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671470" y="3095847"/>
            <a:ext cx="1159052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962805" y="3018353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8805" y="30181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3D Slicer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942549" y="4287699"/>
            <a:ext cx="2604840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Calibration, synchronization, pre-processing, simulation, </a:t>
            </a:r>
            <a:r>
              <a:rPr lang="en-CA" sz="1200" b="1" dirty="0" err="1">
                <a:solidFill>
                  <a:schemeClr val="tx1"/>
                </a:solidFill>
              </a:rPr>
              <a:t>record&amp;replay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29005" y="3097277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207905" y="1782253"/>
            <a:ext cx="3395251" cy="10458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405" y="1802087"/>
            <a:ext cx="96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/>
              <a:t>SlicerIGT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387825" y="2359769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Pivot calibration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17069" y="414894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PLUS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344233" y="5308154"/>
            <a:ext cx="8212075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47956" y="5045664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software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633010" y="2293792"/>
            <a:ext cx="1131379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598269" y="2401951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dirty="0" err="1"/>
              <a:t>SlicerJupyter</a:t>
            </a:r>
            <a:endParaRPr lang="en-CA" sz="1200" b="1" dirty="0"/>
          </a:p>
        </p:txBody>
      </p:sp>
      <p:sp>
        <p:nvSpPr>
          <p:cNvPr id="100" name="Rectangle 99"/>
          <p:cNvSpPr/>
          <p:nvPr/>
        </p:nvSpPr>
        <p:spPr>
          <a:xfrm>
            <a:off x="666910" y="3654296"/>
            <a:ext cx="2572741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Python, VTK, ITK, CTK, Qt, DCMTK, …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295805" y="23296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53005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ProstateNav</a:t>
            </a:r>
            <a:endParaRPr lang="en-CA" sz="1200" b="1" dirty="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5200805" y="3718437"/>
            <a:ext cx="1830801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191405" y="3724421"/>
            <a:ext cx="0" cy="174837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7029605" y="3718437"/>
            <a:ext cx="0" cy="1745536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942549" y="4798169"/>
            <a:ext cx="3890857" cy="26967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Device interface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83632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LumpNav</a:t>
            </a:r>
            <a:endParaRPr lang="en-CA" sz="1200" b="1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4523999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199132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675221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667405" y="2267580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24005" y="1136104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/>
              <a:t>Slicelets</a:t>
            </a:r>
            <a:endParaRPr lang="en-CA" sz="1200" b="1" dirty="0"/>
          </a:p>
          <a:p>
            <a:r>
              <a:rPr lang="en-CA" sz="1200" b="1" dirty="0"/>
              <a:t>(custom Slicer applets)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375979" y="1147849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620676" y="2354948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Tool watchdog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354925" y="2359769"/>
            <a:ext cx="989319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Model registration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611317" y="1866997"/>
            <a:ext cx="897842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Breach warning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52400" y="2050504"/>
            <a:ext cx="10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Slicer extensions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7805561" y="3654296"/>
            <a:ext cx="0" cy="196207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246252" y="3542533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DICOM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675569" y="3547819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343805" y="3086693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Quantification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76587" y="5888305"/>
            <a:ext cx="634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hundreds of devices (imaging, position tracking, various sensors, and manipulators)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023971" y="5465646"/>
            <a:ext cx="975361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Ultrasound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scanners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2509" y="5465646"/>
            <a:ext cx="1368152" cy="3865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Robotic devices, manipulators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71340" y="5465646"/>
            <a:ext cx="962818" cy="38775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Navigation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systems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353271" y="5465646"/>
            <a:ext cx="1565942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Surgical microscopes, endoscopes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788581" y="5465646"/>
            <a:ext cx="1432627" cy="39414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MRI, CT, PET scanners</a:t>
            </a: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3D Slicer platform overview</a:t>
            </a:r>
          </a:p>
        </p:txBody>
      </p:sp>
      <p:sp>
        <p:nvSpPr>
          <p:cNvPr id="9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5956B730-B1F8-44BC-BA64-192B445FEF2C}" type="slidenum">
              <a:rPr lang="en-US" smtClean="0"/>
              <a:t>4</a:t>
            </a:fld>
            <a:r>
              <a:rPr lang="en-US" dirty="0"/>
              <a:t> -</a:t>
            </a:r>
          </a:p>
        </p:txBody>
      </p:sp>
      <p:sp>
        <p:nvSpPr>
          <p:cNvPr id="1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A52CDC5-7BE5-4263-82CD-05E98E740933}"/>
              </a:ext>
            </a:extLst>
          </p:cNvPr>
          <p:cNvSpPr/>
          <p:nvPr/>
        </p:nvSpPr>
        <p:spPr>
          <a:xfrm>
            <a:off x="7696200" y="1259751"/>
            <a:ext cx="1317213" cy="79407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DICOMweb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REST API</a:t>
            </a:r>
            <a:endParaRPr lang="en-CA" sz="1100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5034119-3147-4B74-AED4-B44484187672}"/>
              </a:ext>
            </a:extLst>
          </p:cNvPr>
          <p:cNvSpPr/>
          <p:nvPr/>
        </p:nvSpPr>
        <p:spPr>
          <a:xfrm>
            <a:off x="7942182" y="2297246"/>
            <a:ext cx="1022306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BDFC87-DF6E-45A5-BC51-CA0A21F9E2A8}"/>
              </a:ext>
            </a:extLst>
          </p:cNvPr>
          <p:cNvSpPr txBox="1"/>
          <p:nvPr/>
        </p:nvSpPr>
        <p:spPr>
          <a:xfrm>
            <a:off x="7982954" y="2401951"/>
            <a:ext cx="925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dirty="0" err="1"/>
              <a:t>SlicerWeb</a:t>
            </a:r>
            <a:endParaRPr lang="en-CA" sz="1200" b="1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D574B88-334F-483D-8BB2-DB05B3935E76}"/>
              </a:ext>
            </a:extLst>
          </p:cNvPr>
          <p:cNvSpPr/>
          <p:nvPr/>
        </p:nvSpPr>
        <p:spPr>
          <a:xfrm>
            <a:off x="5319161" y="2289689"/>
            <a:ext cx="1131379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848DE1B2-305C-4F84-AE2E-2B820DCE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192683"/>
            <a:ext cx="786347" cy="943616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820C1D2E-0090-4AE2-9E8C-46452A3823D1}"/>
              </a:ext>
            </a:extLst>
          </p:cNvPr>
          <p:cNvSpPr txBox="1"/>
          <p:nvPr/>
        </p:nvSpPr>
        <p:spPr>
          <a:xfrm>
            <a:off x="5295893" y="2301096"/>
            <a:ext cx="1164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/>
              <a:t>Slicer</a:t>
            </a:r>
            <a:br>
              <a:rPr lang="en-CA" sz="1200" b="1" dirty="0"/>
            </a:br>
            <a:r>
              <a:rPr lang="en-CA" sz="1200" b="1" dirty="0" err="1"/>
              <a:t>VirtualReality</a:t>
            </a:r>
            <a:endParaRPr lang="en-CA" sz="1200" b="1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52587A7-B2D2-45E6-AD70-8BF4B4F4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06371"/>
            <a:ext cx="1166191" cy="7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4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Building on a platform</a:t>
            </a:r>
          </a:p>
        </p:txBody>
      </p:sp>
      <p:graphicFrame>
        <p:nvGraphicFramePr>
          <p:cNvPr id="91" name="Chart 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982254"/>
              </p:ext>
            </p:extLst>
          </p:nvPr>
        </p:nvGraphicFramePr>
        <p:xfrm>
          <a:off x="304800" y="1189546"/>
          <a:ext cx="8502253" cy="4802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0FBE626C-499D-4BDB-89F5-AB508D400932}" type="slidenum">
              <a:rPr lang="en-US" smtClean="0"/>
              <a:t>5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0278305"/>
              </p:ext>
            </p:extLst>
          </p:nvPr>
        </p:nvGraphicFramePr>
        <p:xfrm>
          <a:off x="465438" y="1066800"/>
          <a:ext cx="8273653" cy="528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11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Background for 3D Slicer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3670" y="1196752"/>
            <a:ext cx="4078290" cy="3124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Software application for medical image computing: data import/export, visualization, segmentation, registration, quantification, real-time guidance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Application framework: customizable, extensible custom modules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Completely free (BSD)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Multi-platform</a:t>
            </a:r>
          </a:p>
        </p:txBody>
      </p:sp>
      <p:pic>
        <p:nvPicPr>
          <p:cNvPr id="10" name="Picture 2" descr="4.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82" y="1250776"/>
            <a:ext cx="4963900" cy="29735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067944" y="4504119"/>
            <a:ext cx="4968552" cy="130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defRPr/>
            </a:pPr>
            <a:r>
              <a:rPr lang="en-CA" sz="2400" dirty="0"/>
              <a:t>User and developer support</a:t>
            </a:r>
          </a:p>
          <a:p>
            <a:pPr>
              <a:lnSpc>
                <a:spcPts val="2700"/>
              </a:lnSpc>
              <a:defRPr/>
            </a:pPr>
            <a:r>
              <a:rPr lang="en-CA" sz="2400" dirty="0"/>
              <a:t>Training courses, documentation, tutorials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" y="5979438"/>
            <a:ext cx="9157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Fedorov</a:t>
            </a:r>
            <a:r>
              <a:rPr lang="en-US" sz="1050" dirty="0"/>
              <a:t>, </a:t>
            </a:r>
            <a:r>
              <a:rPr lang="en-US" sz="1050" i="1" dirty="0"/>
              <a:t>et al.</a:t>
            </a:r>
            <a:r>
              <a:rPr lang="en-US" sz="1050" dirty="0"/>
              <a:t> "3D Slicer as an image computing platform for the Quantitative Imaging Network." Magnetic resonance imaging 30.9 (2012): 1323-1341.</a:t>
            </a:r>
          </a:p>
        </p:txBody>
      </p:sp>
      <p:pic>
        <p:nvPicPr>
          <p:cNvPr id="13" name="Picture 2" descr="Image result for window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7" t="20241" r="23159" b="18406"/>
          <a:stretch/>
        </p:blipFill>
        <p:spPr bwMode="auto">
          <a:xfrm>
            <a:off x="771635" y="5387516"/>
            <a:ext cx="391026" cy="3910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berraf.info/assets/img/icons/linux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11228" r="21606" b="27102"/>
          <a:stretch/>
        </p:blipFill>
        <p:spPr bwMode="auto">
          <a:xfrm>
            <a:off x="1980949" y="5368466"/>
            <a:ext cx="381251" cy="395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www.qbittorrent.org/img/macos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56" y="5334000"/>
            <a:ext cx="427323" cy="4273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Large user community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608" y="1956334"/>
            <a:ext cx="6995120" cy="658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770 000+ downloads over the past 5 years: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5678" y="1052736"/>
            <a:ext cx="8686802" cy="312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CA" sz="2400" dirty="0"/>
              <a:t>500 downloads per week in 2012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CA" sz="2400" dirty="0"/>
              <a:t>3700 downloads per week in 2022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CA" sz="240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B284B94C-1A64-4455-8651-01B0E2D0F80A}" type="slidenum">
              <a:rPr lang="en-US" smtClean="0"/>
              <a:t>7</a:t>
            </a:fld>
            <a:r>
              <a:rPr lang="en-US" dirty="0"/>
              <a:t> -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EDC05-1793-7551-B058-5FDF8367B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18" y="2438401"/>
            <a:ext cx="7315082" cy="39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"/>
    </mc:Choice>
    <mc:Fallback xmlns="">
      <p:transition spd="slow" advTm="1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Project week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090355"/>
            <a:ext cx="4724400" cy="295781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Twice a year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Bring your own project, work with experts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Meetings, training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Upcoming:</a:t>
            </a:r>
            <a:br>
              <a:rPr lang="en-US" sz="2400" dirty="0"/>
            </a:br>
            <a:r>
              <a:rPr lang="en-US" sz="2400" dirty="0"/>
              <a:t>Summer 2022, virtual event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linkClick r:id="rId3"/>
              </a:rPr>
              <a:t>https://projectweek.na-mic.org/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  <p:pic>
        <p:nvPicPr>
          <p:cNvPr id="1028" name="Picture 4" descr="File:Projectweek-2014-06-23-IMG 08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52632"/>
            <a:ext cx="6078252" cy="21957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A70D082-4298-4F8B-BE74-5E17E159E37E}" type="slidenum">
              <a:rPr lang="en-US"/>
              <a:t>8</a:t>
            </a:fld>
            <a:r>
              <a:rPr lang="en-US" dirty="0"/>
              <a:t> -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  <p:pic>
        <p:nvPicPr>
          <p:cNvPr id="2" name="Picture 2" descr="File:PW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82405"/>
            <a:ext cx="3810000" cy="28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1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"/>
    </mc:Choice>
    <mc:Fallback xmlns="">
      <p:transition spd="slow" advTm="18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9" t="14411" r="29985" b="41571"/>
          <a:stretch/>
        </p:blipFill>
        <p:spPr bwMode="auto">
          <a:xfrm>
            <a:off x="4996198" y="1441958"/>
            <a:ext cx="1028117" cy="1039104"/>
          </a:xfrm>
          <a:prstGeom prst="ellipse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 descr="C:\Users\ungi\Dropbox\PublicationsPresentationsPosters\2012-12-13_AMIGO-Brain-MR-US-Patien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3" t="9430" r="34729" b="53875"/>
          <a:stretch/>
        </p:blipFill>
        <p:spPr bwMode="auto">
          <a:xfrm>
            <a:off x="2580695" y="4727256"/>
            <a:ext cx="1023493" cy="1023633"/>
          </a:xfrm>
          <a:prstGeom prst="ellipse">
            <a:avLst/>
          </a:prstGeom>
          <a:noFill/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3D Slicer in clinical use</a:t>
            </a:r>
          </a:p>
        </p:txBody>
      </p:sp>
      <p:pic>
        <p:nvPicPr>
          <p:cNvPr id="8" name="Figure _edema.jpg"/>
          <p:cNvPicPr>
            <a:picLocks/>
          </p:cNvPicPr>
          <p:nvPr/>
        </p:nvPicPr>
        <p:blipFill rotWithShape="1">
          <a:blip r:embed="rId6"/>
          <a:srcRect l="53737" b="50245"/>
          <a:stretch/>
        </p:blipFill>
        <p:spPr>
          <a:xfrm>
            <a:off x="2632882" y="1528001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Shape 41"/>
          <p:cNvSpPr txBox="1">
            <a:spLocks/>
          </p:cNvSpPr>
          <p:nvPr/>
        </p:nvSpPr>
        <p:spPr bwMode="auto">
          <a:xfrm>
            <a:off x="755651" y="1565349"/>
            <a:ext cx="183387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defTabSz="572516" rtl="0" eaLnBrk="0" fontAlgn="base" hangingPunct="0">
              <a:spcBef>
                <a:spcPct val="0"/>
              </a:spcBef>
              <a:spcAft>
                <a:spcPct val="0"/>
              </a:spcAft>
              <a:defRPr sz="784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 sz="1800"/>
            </a:pPr>
            <a:r>
              <a:rPr lang="en-US" sz="1400" b="0" dirty="0">
                <a:solidFill>
                  <a:srgbClr val="000000"/>
                </a:solidFill>
                <a:latin typeface="Arial"/>
              </a:rPr>
              <a:t>Tracking </a:t>
            </a:r>
            <a:r>
              <a:rPr lang="en-US" sz="1400" b="0" dirty="0" err="1">
                <a:solidFill>
                  <a:srgbClr val="000000"/>
                </a:solidFill>
                <a:latin typeface="Arial"/>
              </a:rPr>
              <a:t>peritumoral</a:t>
            </a:r>
            <a:r>
              <a:rPr lang="en-US" sz="1400" b="0" dirty="0">
                <a:solidFill>
                  <a:srgbClr val="000000"/>
                </a:solidFill>
                <a:latin typeface="Arial"/>
              </a:rPr>
              <a:t>  white matter fibers</a:t>
            </a:r>
          </a:p>
        </p:txBody>
      </p:sp>
      <p:pic>
        <p:nvPicPr>
          <p:cNvPr id="10" name="Picture 9" descr="62543.mat_GTV_1.png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0863" y="2585080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Shape 41"/>
          <p:cNvSpPr txBox="1">
            <a:spLocks/>
          </p:cNvSpPr>
          <p:nvPr/>
        </p:nvSpPr>
        <p:spPr bwMode="auto">
          <a:xfrm>
            <a:off x="251571" y="2795152"/>
            <a:ext cx="15292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defTabSz="572516" rtl="0" eaLnBrk="0" fontAlgn="base" hangingPunct="0">
              <a:spcBef>
                <a:spcPct val="0"/>
              </a:spcBef>
              <a:spcAft>
                <a:spcPct val="0"/>
              </a:spcAft>
              <a:defRPr sz="784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 sz="1800"/>
            </a:pPr>
            <a:r>
              <a:rPr lang="en-US" sz="1400" b="0" dirty="0">
                <a:solidFill>
                  <a:srgbClr val="000000"/>
                </a:solidFill>
                <a:latin typeface="Arial"/>
              </a:rPr>
              <a:t>Diagnosis  of Different Tumors in Lung Cancer </a:t>
            </a:r>
          </a:p>
        </p:txBody>
      </p:sp>
      <p:sp>
        <p:nvSpPr>
          <p:cNvPr id="12" name="Title 4"/>
          <p:cNvSpPr txBox="1">
            <a:spLocks/>
          </p:cNvSpPr>
          <p:nvPr/>
        </p:nvSpPr>
        <p:spPr bwMode="auto">
          <a:xfrm>
            <a:off x="6108849" y="1165551"/>
            <a:ext cx="1242092" cy="92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000000"/>
                </a:solidFill>
                <a:latin typeface="Arial"/>
              </a:rPr>
              <a:t>MRI-guided prostate biopsy</a:t>
            </a:r>
          </a:p>
        </p:txBody>
      </p:sp>
      <p:pic>
        <p:nvPicPr>
          <p:cNvPr id="14" name="コンテンツ プレースホルダー 7" descr="planning2.png"/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7120" y="5148168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itle 1"/>
          <p:cNvSpPr txBox="1">
            <a:spLocks/>
          </p:cNvSpPr>
          <p:nvPr/>
        </p:nvSpPr>
        <p:spPr bwMode="auto">
          <a:xfrm>
            <a:off x="1345048" y="5080534"/>
            <a:ext cx="1400297" cy="93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000000"/>
                </a:solidFill>
                <a:latin typeface="Arial"/>
              </a:rPr>
              <a:t>Brain surgery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866684" y="2164919"/>
            <a:ext cx="174540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CA" sz="1400" b="0" dirty="0">
                <a:solidFill>
                  <a:srgbClr val="000000"/>
                </a:solidFill>
                <a:latin typeface="Arial"/>
              </a:rPr>
              <a:t>Breast cancer surgery guidance</a:t>
            </a:r>
          </a:p>
        </p:txBody>
      </p:sp>
      <p:pic>
        <p:nvPicPr>
          <p:cNvPr id="18" name="Picture 17"/>
          <p:cNvPicPr>
            <a:picLocks/>
          </p:cNvPicPr>
          <p:nvPr/>
        </p:nvPicPr>
        <p:blipFill rotWithShape="1">
          <a:blip r:embed="rId9"/>
          <a:srcRect l="31758" t="8625" r="28170" b="12684"/>
          <a:stretch/>
        </p:blipFill>
        <p:spPr>
          <a:xfrm>
            <a:off x="5724055" y="2394817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2476501" y="928934"/>
            <a:ext cx="1485140" cy="522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/>
            <a:r>
              <a:rPr lang="en-CA" sz="1400" dirty="0">
                <a:latin typeface="Arial"/>
              </a:rPr>
              <a:t>Radiation dose calculations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40" y="1095151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124509" y="4118976"/>
            <a:ext cx="175779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Model-Guided Deep Brain Simulation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pic>
        <p:nvPicPr>
          <p:cNvPr id="22" name="Picture 21" descr="Screen Shot 2015-08-14 at 04.18.13 AM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64" y="3728080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 descr="Figure 5 - Condyle position.pdf"/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t="7485" r="53569" b="68483"/>
          <a:stretch/>
        </p:blipFill>
        <p:spPr>
          <a:xfrm>
            <a:off x="5860844" y="3574075"/>
            <a:ext cx="1005840" cy="1005840"/>
          </a:xfrm>
          <a:prstGeom prst="ellipse">
            <a:avLst/>
          </a:prstGeom>
          <a:ln w="6350" cap="rnd" cmpd="sng">
            <a:solidFill>
              <a:srgbClr val="FFFFFF"/>
            </a:solidFill>
            <a:prstDash val="dot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6755295" y="3478308"/>
            <a:ext cx="2445236" cy="111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Diagnosis of Osteoarthritis Degeneration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pic>
        <p:nvPicPr>
          <p:cNvPr id="25" name="Picture 24" descr="case114-movie.gif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294424" y="4684136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439964" y="4880346"/>
            <a:ext cx="1957806" cy="85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Quantitative assessment of COPD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3319372" y="2898090"/>
            <a:ext cx="2222122" cy="138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US" sz="2800" b="0" dirty="0">
                <a:solidFill>
                  <a:srgbClr val="000000"/>
                </a:solidFill>
                <a:latin typeface="Arial"/>
              </a:rPr>
              <a:t>Clinical users drive creation of technology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4594438" y="5659635"/>
            <a:ext cx="1400297" cy="93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US" sz="1400" b="0" dirty="0">
                <a:solidFill>
                  <a:srgbClr val="000000"/>
                </a:solidFill>
                <a:latin typeface="Arial"/>
              </a:rPr>
              <a:t>Surgical navigation</a:t>
            </a:r>
            <a:endParaRPr lang="en-US" sz="1400" b="0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A300606A-F352-46E9-8ACB-DC993660476C}" type="slidenum">
              <a:rPr lang="en-US"/>
              <a:t>9</a:t>
            </a:fld>
            <a:r>
              <a:rPr lang="en-US" dirty="0"/>
              <a:t> -</a:t>
            </a:r>
          </a:p>
        </p:txBody>
      </p:sp>
      <p:sp>
        <p:nvSpPr>
          <p:cNvPr id="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51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"/>
    </mc:Choice>
    <mc:Fallback xmlns="">
      <p:transition spd="slow" advTm="77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1|0.1|0.1|0.1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28697</TotalTime>
  <Words>2011</Words>
  <Application>Microsoft Office PowerPoint</Application>
  <PresentationFormat>On-screen Show (4:3)</PresentationFormat>
  <Paragraphs>291</Paragraphs>
  <Slides>24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Office Theme</vt:lpstr>
      <vt:lpstr>PowerPoint Presentation</vt:lpstr>
      <vt:lpstr>Right tool for the job</vt:lpstr>
      <vt:lpstr>PowerPoint Presentation</vt:lpstr>
      <vt:lpstr>3D Slicer platform overview</vt:lpstr>
      <vt:lpstr>Building on a platform</vt:lpstr>
      <vt:lpstr>PowerPoint Presentation</vt:lpstr>
      <vt:lpstr>Large user community</vt:lpstr>
      <vt:lpstr>Project week</vt:lpstr>
      <vt:lpstr>3D Slicer in clinical use</vt:lpstr>
      <vt:lpstr>Commercial use</vt:lpstr>
      <vt:lpstr>Example: Gel Dosimetry tool</vt:lpstr>
      <vt:lpstr>Example: LumpNav (touch optimized)</vt:lpstr>
      <vt:lpstr>Data import/export</vt:lpstr>
      <vt:lpstr>Visualization</vt:lpstr>
      <vt:lpstr>Registration</vt:lpstr>
      <vt:lpstr>Segmentation</vt:lpstr>
      <vt:lpstr>Many other modules...</vt:lpstr>
      <vt:lpstr>PowerPoint Presentation</vt:lpstr>
      <vt:lpstr>PowerPoint Presentation</vt:lpstr>
      <vt:lpstr>Major extension: SlicerIGT</vt:lpstr>
      <vt:lpstr>Major extension: SlicerRT</vt:lpstr>
      <vt:lpstr>Further notable extensions</vt:lpstr>
      <vt:lpstr>Slicer introduction tutorials</vt:lpstr>
      <vt:lpstr>Tutorial sections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695</cp:revision>
  <cp:lastPrinted>2013-02-02T23:26:38Z</cp:lastPrinted>
  <dcterms:created xsi:type="dcterms:W3CDTF">2010-01-28T18:12:58Z</dcterms:created>
  <dcterms:modified xsi:type="dcterms:W3CDTF">2022-05-24T04:53:19Z</dcterms:modified>
</cp:coreProperties>
</file>